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5"/>
  </p:notesMasterIdLst>
  <p:handoutMasterIdLst>
    <p:handoutMasterId r:id="rId36"/>
  </p:handoutMasterIdLst>
  <p:sldIdLst>
    <p:sldId id="603" r:id="rId8"/>
    <p:sldId id="2383" r:id="rId9"/>
    <p:sldId id="2382" r:id="rId10"/>
    <p:sldId id="2437" r:id="rId11"/>
    <p:sldId id="2414" r:id="rId12"/>
    <p:sldId id="2377" r:id="rId13"/>
    <p:sldId id="2441" r:id="rId14"/>
    <p:sldId id="2440" r:id="rId15"/>
    <p:sldId id="2439" r:id="rId16"/>
    <p:sldId id="2442" r:id="rId17"/>
    <p:sldId id="2443" r:id="rId18"/>
    <p:sldId id="2444" r:id="rId19"/>
    <p:sldId id="2445" r:id="rId20"/>
    <p:sldId id="2446" r:id="rId21"/>
    <p:sldId id="2447" r:id="rId22"/>
    <p:sldId id="2448" r:id="rId23"/>
    <p:sldId id="2449" r:id="rId24"/>
    <p:sldId id="2451" r:id="rId25"/>
    <p:sldId id="2452" r:id="rId26"/>
    <p:sldId id="2450" r:id="rId27"/>
    <p:sldId id="2453" r:id="rId28"/>
    <p:sldId id="2455" r:id="rId29"/>
    <p:sldId id="2456" r:id="rId30"/>
    <p:sldId id="2457" r:id="rId31"/>
    <p:sldId id="2458" r:id="rId32"/>
    <p:sldId id="2459" r:id="rId33"/>
    <p:sldId id="582" r:id="rId3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666"/>
    <a:srgbClr val="398EED"/>
    <a:srgbClr val="DADADA"/>
    <a:srgbClr val="67BC36"/>
    <a:srgbClr val="1D1D1A"/>
    <a:srgbClr val="595757"/>
    <a:srgbClr val="221815"/>
    <a:srgbClr val="91A2BF"/>
    <a:srgbClr val="66BA36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00905-8895-231E-0920-3293DC24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193"/>
            <a:ext cx="12338121" cy="694019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2164080"/>
            <a:ext cx="10846085" cy="28349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昇腾</a:t>
            </a:r>
            <a:r>
              <a:rPr lang="en-US" altLang="zh-CN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HCCL</a:t>
            </a:r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架构介绍</a:t>
            </a:r>
            <a:endParaRPr lang="zh-CN" altLang="en-US" sz="96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87367" y="1099796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D73C056-959C-A4B6-0340-A90675D3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在 </a:t>
            </a:r>
            <a:r>
              <a:rPr lang="en-US" altLang="zh-CN" dirty="0">
                <a:sym typeface="微软雅黑" panose="020B0503020204020204" pitchFamily="34" charset="-122"/>
              </a:rPr>
              <a:t>AI</a:t>
            </a:r>
            <a:r>
              <a:rPr lang="zh-CN" altLang="en-US" dirty="0">
                <a:sym typeface="微软雅黑" panose="020B0503020204020204" pitchFamily="34" charset="-122"/>
              </a:rPr>
              <a:t> 框架中位置</a:t>
            </a:r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3DB4C04-7587-6BDB-AC0F-8DC08B6598D3}"/>
              </a:ext>
            </a:extLst>
          </p:cNvPr>
          <p:cNvGrpSpPr/>
          <p:nvPr/>
        </p:nvGrpSpPr>
        <p:grpSpPr>
          <a:xfrm>
            <a:off x="2512477" y="1289247"/>
            <a:ext cx="6584022" cy="5159054"/>
            <a:chOff x="5837568" y="1550504"/>
            <a:chExt cx="5968352" cy="4771549"/>
          </a:xfrm>
        </p:grpSpPr>
        <p:sp>
          <p:nvSpPr>
            <p:cNvPr id="6" name="圆角矩形 4">
              <a:extLst>
                <a:ext uri="{FF2B5EF4-FFF2-40B4-BE49-F238E27FC236}">
                  <a16:creationId xmlns:a16="http://schemas.microsoft.com/office/drawing/2014/main" id="{1AA6CA14-3829-C3A7-6C32-AC3E2A37415D}"/>
                </a:ext>
              </a:extLst>
            </p:cNvPr>
            <p:cNvSpPr/>
            <p:nvPr/>
          </p:nvSpPr>
          <p:spPr bwMode="auto">
            <a:xfrm>
              <a:off x="6097154" y="1762539"/>
              <a:ext cx="5489953" cy="807139"/>
            </a:xfrm>
            <a:prstGeom prst="roundRect">
              <a:avLst>
                <a:gd name="adj" fmla="val 12691"/>
              </a:avLst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CC9900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训练脚本</a:t>
              </a:r>
            </a:p>
          </p:txBody>
        </p:sp>
        <p:sp>
          <p:nvSpPr>
            <p:cNvPr id="7" name="圆角矩形 18">
              <a:extLst>
                <a:ext uri="{FF2B5EF4-FFF2-40B4-BE49-F238E27FC236}">
                  <a16:creationId xmlns:a16="http://schemas.microsoft.com/office/drawing/2014/main" id="{260CE2AE-153D-77F4-039C-D20FDA461FE4}"/>
                </a:ext>
              </a:extLst>
            </p:cNvPr>
            <p:cNvSpPr/>
            <p:nvPr/>
          </p:nvSpPr>
          <p:spPr bwMode="auto">
            <a:xfrm>
              <a:off x="7980653" y="2128591"/>
              <a:ext cx="1672960" cy="316142"/>
            </a:xfrm>
            <a:prstGeom prst="roundRect">
              <a:avLst/>
            </a:prstGeom>
            <a:solidFill>
              <a:srgbClr val="398EED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DistributedDataParallel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52C61B-2947-79B9-E77A-90937708831A}"/>
                </a:ext>
              </a:extLst>
            </p:cNvPr>
            <p:cNvSpPr/>
            <p:nvPr/>
          </p:nvSpPr>
          <p:spPr bwMode="auto">
            <a:xfrm>
              <a:off x="5837568" y="1550504"/>
              <a:ext cx="5968352" cy="324157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txBody>
            <a:bodyPr vert="horz" wrap="square" lIns="91809" tIns="45905" rIns="91809" bIns="45905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20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6902B6D-84B4-8F0F-191D-3F80EBC96B6B}"/>
                </a:ext>
              </a:extLst>
            </p:cNvPr>
            <p:cNvSpPr/>
            <p:nvPr/>
          </p:nvSpPr>
          <p:spPr bwMode="auto">
            <a:xfrm>
              <a:off x="5865087" y="5270248"/>
              <a:ext cx="5940833" cy="105180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txBody>
            <a:bodyPr vert="horz" wrap="square" lIns="91809" tIns="45905" rIns="91809" bIns="45905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20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3223D08-3E02-52DE-AB81-AA0E6F1CC131}"/>
                </a:ext>
              </a:extLst>
            </p:cNvPr>
            <p:cNvSpPr txBox="1"/>
            <p:nvPr/>
          </p:nvSpPr>
          <p:spPr>
            <a:xfrm>
              <a:off x="6407426" y="4907731"/>
              <a:ext cx="6664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API</a:t>
              </a: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调用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CB6639E-6F30-53E2-3A04-F6568B91D9D4}"/>
                </a:ext>
              </a:extLst>
            </p:cNvPr>
            <p:cNvSpPr txBox="1"/>
            <p:nvPr/>
          </p:nvSpPr>
          <p:spPr>
            <a:xfrm>
              <a:off x="10434467" y="4907731"/>
              <a:ext cx="766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执行结果</a:t>
              </a:r>
            </a:p>
          </p:txBody>
        </p:sp>
        <p:sp>
          <p:nvSpPr>
            <p:cNvPr id="15" name="圆角矩形 29">
              <a:extLst>
                <a:ext uri="{FF2B5EF4-FFF2-40B4-BE49-F238E27FC236}">
                  <a16:creationId xmlns:a16="http://schemas.microsoft.com/office/drawing/2014/main" id="{D8FBFA5E-6550-79AC-0D56-4CC985DC5AD3}"/>
                </a:ext>
              </a:extLst>
            </p:cNvPr>
            <p:cNvSpPr/>
            <p:nvPr/>
          </p:nvSpPr>
          <p:spPr bwMode="auto">
            <a:xfrm>
              <a:off x="6097154" y="2675124"/>
              <a:ext cx="5489953" cy="1493693"/>
            </a:xfrm>
            <a:prstGeom prst="roundRect">
              <a:avLst>
                <a:gd name="adj" fmla="val 4942"/>
              </a:avLst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CC9900"/>
                </a:buClr>
              </a:pPr>
              <a:r>
                <a:rPr lang="en-US" altLang="zh-CN" sz="1200" b="1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Microsoft YaHei" panose="020B0503020204020204" pitchFamily="34" charset="-122"/>
                  <a:cs typeface="FUTURA MEDIUM" panose="020B0602020204020303" pitchFamily="34" charset="-79"/>
                </a:rPr>
                <a:t>PyTorch</a:t>
              </a:r>
              <a:endParaRPr lang="zh-CN" altLang="en-US" sz="1200" b="1" dirty="0">
                <a:solidFill>
                  <a:srgbClr val="000000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endParaRPr>
            </a:p>
          </p:txBody>
        </p:sp>
        <p:sp>
          <p:nvSpPr>
            <p:cNvPr id="16" name="圆角矩形 36">
              <a:extLst>
                <a:ext uri="{FF2B5EF4-FFF2-40B4-BE49-F238E27FC236}">
                  <a16:creationId xmlns:a16="http://schemas.microsoft.com/office/drawing/2014/main" id="{CBA03263-681F-9CAB-A860-096CDCF09298}"/>
                </a:ext>
              </a:extLst>
            </p:cNvPr>
            <p:cNvSpPr/>
            <p:nvPr/>
          </p:nvSpPr>
          <p:spPr bwMode="auto">
            <a:xfrm>
              <a:off x="7533795" y="3600213"/>
              <a:ext cx="1137930" cy="45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NCCL adaptor</a:t>
              </a:r>
              <a:endParaRPr lang="zh-CN" altLang="en-US" sz="11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圆角矩形 37">
              <a:extLst>
                <a:ext uri="{FF2B5EF4-FFF2-40B4-BE49-F238E27FC236}">
                  <a16:creationId xmlns:a16="http://schemas.microsoft.com/office/drawing/2014/main" id="{6D55414C-FE34-970F-60A4-B94E0FE3AF81}"/>
                </a:ext>
              </a:extLst>
            </p:cNvPr>
            <p:cNvSpPr/>
            <p:nvPr/>
          </p:nvSpPr>
          <p:spPr bwMode="auto">
            <a:xfrm>
              <a:off x="8824787" y="3600213"/>
              <a:ext cx="1242638" cy="45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GLOO</a:t>
              </a:r>
            </a:p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adaptor</a:t>
              </a:r>
              <a:endParaRPr lang="zh-CN" altLang="en-US" sz="11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8" name="圆角矩形 38">
              <a:extLst>
                <a:ext uri="{FF2B5EF4-FFF2-40B4-BE49-F238E27FC236}">
                  <a16:creationId xmlns:a16="http://schemas.microsoft.com/office/drawing/2014/main" id="{4F3433F5-6C5F-C4F1-1634-64EAE16B6680}"/>
                </a:ext>
              </a:extLst>
            </p:cNvPr>
            <p:cNvSpPr/>
            <p:nvPr/>
          </p:nvSpPr>
          <p:spPr bwMode="auto">
            <a:xfrm>
              <a:off x="10199207" y="3600213"/>
              <a:ext cx="1263923" cy="450000"/>
            </a:xfrm>
            <a:prstGeom prst="roundRect">
              <a:avLst/>
            </a:prstGeom>
            <a:solidFill>
              <a:srgbClr val="67BC36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HCCL adaptor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9" name="圆角矩形 39">
              <a:extLst>
                <a:ext uri="{FF2B5EF4-FFF2-40B4-BE49-F238E27FC236}">
                  <a16:creationId xmlns:a16="http://schemas.microsoft.com/office/drawing/2014/main" id="{EC0BFECA-2C94-7D16-67DF-5D6CA0F8EC6F}"/>
                </a:ext>
              </a:extLst>
            </p:cNvPr>
            <p:cNvSpPr/>
            <p:nvPr/>
          </p:nvSpPr>
          <p:spPr bwMode="auto">
            <a:xfrm>
              <a:off x="6228522" y="3047998"/>
              <a:ext cx="5234608" cy="45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框架执行</a:t>
              </a: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OP</a:t>
              </a:r>
              <a:endParaRPr lang="zh-CN" altLang="en-US" sz="11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22" name="圆角矩形 57">
              <a:extLst>
                <a:ext uri="{FF2B5EF4-FFF2-40B4-BE49-F238E27FC236}">
                  <a16:creationId xmlns:a16="http://schemas.microsoft.com/office/drawing/2014/main" id="{9A038B7E-2768-FD2D-C638-F18DBEEAF1FA}"/>
                </a:ext>
              </a:extLst>
            </p:cNvPr>
            <p:cNvSpPr/>
            <p:nvPr/>
          </p:nvSpPr>
          <p:spPr bwMode="auto">
            <a:xfrm>
              <a:off x="6229444" y="3600213"/>
              <a:ext cx="1172571" cy="45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MPI adaptor</a:t>
              </a:r>
              <a:endParaRPr lang="zh-CN" altLang="en-US" sz="11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97A1117-0C69-DB92-DBC6-70B5B8F652A0}"/>
                </a:ext>
              </a:extLst>
            </p:cNvPr>
            <p:cNvGrpSpPr/>
            <p:nvPr/>
          </p:nvGrpSpPr>
          <p:grpSpPr>
            <a:xfrm>
              <a:off x="6097154" y="4295401"/>
              <a:ext cx="5489954" cy="321900"/>
              <a:chOff x="6097154" y="4393883"/>
              <a:chExt cx="4179236" cy="269799"/>
            </a:xfrm>
          </p:grpSpPr>
          <p:sp>
            <p:nvSpPr>
              <p:cNvPr id="8" name="圆角矩形 23">
                <a:extLst>
                  <a:ext uri="{FF2B5EF4-FFF2-40B4-BE49-F238E27FC236}">
                    <a16:creationId xmlns:a16="http://schemas.microsoft.com/office/drawing/2014/main" id="{1932ABB7-E2B8-6138-40B5-EF4118DAE374}"/>
                  </a:ext>
                </a:extLst>
              </p:cNvPr>
              <p:cNvSpPr/>
              <p:nvPr/>
            </p:nvSpPr>
            <p:spPr bwMode="auto">
              <a:xfrm>
                <a:off x="9267114" y="4393883"/>
                <a:ext cx="1009276" cy="269799"/>
              </a:xfrm>
              <a:prstGeom prst="roundRect">
                <a:avLst/>
              </a:prstGeom>
              <a:solidFill>
                <a:srgbClr val="398EED"/>
              </a:solidFill>
              <a:ln w="12700">
                <a:noFill/>
              </a:ln>
              <a:effectLst/>
            </p:spPr>
            <p:txBody>
              <a:bodyPr vert="horz" wrap="square" lIns="91809" tIns="45905" rIns="91809" bIns="4590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Clr>
                    <a:srgbClr val="CC9900"/>
                  </a:buClr>
                </a:pPr>
                <a:r>
                  <a:rPr lang="en-US" altLang="zh-CN" sz="1100" dirty="0">
                    <a:solidFill>
                      <a:schemeClr val="bg1"/>
                    </a:solidFill>
                    <a:latin typeface="Gill Sans MT" panose="020B0502020104020203" pitchFamily="34" charset="0"/>
                    <a:ea typeface="Microsoft YaHei" panose="020B0503020204020204" pitchFamily="34" charset="-122"/>
                  </a:rPr>
                  <a:t>HCCL</a:t>
                </a:r>
                <a:endParaRPr lang="zh-CN" altLang="en-US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圆角矩形 40">
                <a:extLst>
                  <a:ext uri="{FF2B5EF4-FFF2-40B4-BE49-F238E27FC236}">
                    <a16:creationId xmlns:a16="http://schemas.microsoft.com/office/drawing/2014/main" id="{79B381F4-ECBE-6ECA-5F40-F6CD9070A326}"/>
                  </a:ext>
                </a:extLst>
              </p:cNvPr>
              <p:cNvSpPr/>
              <p:nvPr/>
            </p:nvSpPr>
            <p:spPr bwMode="auto">
              <a:xfrm>
                <a:off x="7138713" y="4393883"/>
                <a:ext cx="908667" cy="269799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txBody>
              <a:bodyPr vert="horz" wrap="square" lIns="91809" tIns="45905" rIns="91809" bIns="4590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Clr>
                    <a:srgbClr val="CC9900"/>
                  </a:buClr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Gill Sans MT" panose="020B0502020104020203" pitchFamily="34" charset="0"/>
                    <a:ea typeface="Microsoft YaHei" panose="020B0503020204020204" pitchFamily="34" charset="-122"/>
                  </a:rPr>
                  <a:t>NCCL</a:t>
                </a:r>
                <a:endPara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圆角矩形 41">
                <a:extLst>
                  <a:ext uri="{FF2B5EF4-FFF2-40B4-BE49-F238E27FC236}">
                    <a16:creationId xmlns:a16="http://schemas.microsoft.com/office/drawing/2014/main" id="{BC338EB2-5043-E8A6-EC77-6BF85665012C}"/>
                  </a:ext>
                </a:extLst>
              </p:cNvPr>
              <p:cNvSpPr/>
              <p:nvPr/>
            </p:nvSpPr>
            <p:spPr bwMode="auto">
              <a:xfrm>
                <a:off x="8152610" y="4393883"/>
                <a:ext cx="1009276" cy="269799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txBody>
              <a:bodyPr vert="horz" wrap="square" lIns="91809" tIns="45905" rIns="91809" bIns="4590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Clr>
                    <a:srgbClr val="CC9900"/>
                  </a:buClr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Gill Sans MT" panose="020B0502020104020203" pitchFamily="34" charset="0"/>
                    <a:ea typeface="Microsoft YaHei" panose="020B0503020204020204" pitchFamily="34" charset="-122"/>
                  </a:rPr>
                  <a:t>GLOO</a:t>
                </a:r>
                <a:endPara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" name="圆角矩形 58">
                <a:extLst>
                  <a:ext uri="{FF2B5EF4-FFF2-40B4-BE49-F238E27FC236}">
                    <a16:creationId xmlns:a16="http://schemas.microsoft.com/office/drawing/2014/main" id="{DB18E554-47C1-B2FE-FCD4-A6111DF4F242}"/>
                  </a:ext>
                </a:extLst>
              </p:cNvPr>
              <p:cNvSpPr/>
              <p:nvPr/>
            </p:nvSpPr>
            <p:spPr bwMode="auto">
              <a:xfrm>
                <a:off x="6097154" y="4393883"/>
                <a:ext cx="936330" cy="269799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txBody>
              <a:bodyPr vert="horz" wrap="square" lIns="91809" tIns="45905" rIns="91809" bIns="4590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Clr>
                    <a:srgbClr val="CC9900"/>
                  </a:buClr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Gill Sans MT" panose="020B0502020104020203" pitchFamily="34" charset="0"/>
                    <a:ea typeface="Microsoft YaHei" panose="020B0503020204020204" pitchFamily="34" charset="-122"/>
                  </a:rPr>
                  <a:t>MPI</a:t>
                </a:r>
                <a:endPara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4" name="圆角矩形 48">
              <a:extLst>
                <a:ext uri="{FF2B5EF4-FFF2-40B4-BE49-F238E27FC236}">
                  <a16:creationId xmlns:a16="http://schemas.microsoft.com/office/drawing/2014/main" id="{C9A6D008-65A6-0484-0A3D-4B4DE40B14D0}"/>
                </a:ext>
              </a:extLst>
            </p:cNvPr>
            <p:cNvSpPr/>
            <p:nvPr/>
          </p:nvSpPr>
          <p:spPr bwMode="auto">
            <a:xfrm>
              <a:off x="6097154" y="5399704"/>
              <a:ext cx="2199268" cy="356400"/>
            </a:xfrm>
            <a:prstGeom prst="roundRect">
              <a:avLst/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硬件调度器</a:t>
              </a:r>
            </a:p>
          </p:txBody>
        </p:sp>
        <p:sp>
          <p:nvSpPr>
            <p:cNvPr id="26" name="圆角矩形 59">
              <a:extLst>
                <a:ext uri="{FF2B5EF4-FFF2-40B4-BE49-F238E27FC236}">
                  <a16:creationId xmlns:a16="http://schemas.microsoft.com/office/drawing/2014/main" id="{785C8102-E244-4AF3-018D-14E0D2D09E3C}"/>
                </a:ext>
              </a:extLst>
            </p:cNvPr>
            <p:cNvSpPr/>
            <p:nvPr/>
          </p:nvSpPr>
          <p:spPr bwMode="auto">
            <a:xfrm>
              <a:off x="6238992" y="2128591"/>
              <a:ext cx="1672960" cy="316142"/>
            </a:xfrm>
            <a:prstGeom prst="roundRect">
              <a:avLst/>
            </a:prstGeom>
            <a:solidFill>
              <a:srgbClr val="398EED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dist.init_process_group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27" name="圆角矩形 62">
              <a:extLst>
                <a:ext uri="{FF2B5EF4-FFF2-40B4-BE49-F238E27FC236}">
                  <a16:creationId xmlns:a16="http://schemas.microsoft.com/office/drawing/2014/main" id="{61D8B6FF-5C98-5947-5D0A-7E81AC3342AB}"/>
                </a:ext>
              </a:extLst>
            </p:cNvPr>
            <p:cNvSpPr/>
            <p:nvPr/>
          </p:nvSpPr>
          <p:spPr bwMode="auto">
            <a:xfrm>
              <a:off x="6098381" y="5836421"/>
              <a:ext cx="5488727" cy="356400"/>
            </a:xfrm>
            <a:prstGeom prst="roundRect">
              <a:avLst/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昇腾 </a:t>
              </a: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AI </a:t>
              </a: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处理器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F9D3462-35C6-BF5C-5377-D2DBC799746C}"/>
                </a:ext>
              </a:extLst>
            </p:cNvPr>
            <p:cNvSpPr txBox="1"/>
            <p:nvPr/>
          </p:nvSpPr>
          <p:spPr>
            <a:xfrm>
              <a:off x="7391590" y="4907731"/>
              <a:ext cx="115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hcclAllReduce</a:t>
              </a:r>
              <a:r>
                <a:rPr lang="en-US" altLang="zh-CN" sz="11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()</a:t>
              </a:r>
              <a:endParaRPr lang="zh-CN" altLang="en-US" sz="1100" dirty="0">
                <a:solidFill>
                  <a:srgbClr val="C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3" name="圆角矩形 48">
              <a:extLst>
                <a:ext uri="{FF2B5EF4-FFF2-40B4-BE49-F238E27FC236}">
                  <a16:creationId xmlns:a16="http://schemas.microsoft.com/office/drawing/2014/main" id="{831D0698-5FC3-0A2C-2AEE-71723961DE47}"/>
                </a:ext>
              </a:extLst>
            </p:cNvPr>
            <p:cNvSpPr/>
            <p:nvPr/>
          </p:nvSpPr>
          <p:spPr bwMode="auto">
            <a:xfrm>
              <a:off x="9387841" y="5399704"/>
              <a:ext cx="2199268" cy="356400"/>
            </a:xfrm>
            <a:prstGeom prst="roundRect">
              <a:avLst/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通信原语执行</a:t>
              </a:r>
            </a:p>
          </p:txBody>
        </p:sp>
        <p:sp>
          <p:nvSpPr>
            <p:cNvPr id="5" name="右箭头 4">
              <a:extLst>
                <a:ext uri="{FF2B5EF4-FFF2-40B4-BE49-F238E27FC236}">
                  <a16:creationId xmlns:a16="http://schemas.microsoft.com/office/drawing/2014/main" id="{B4B84BDF-9FF6-693C-F3D5-B1BE908C3E61}"/>
                </a:ext>
              </a:extLst>
            </p:cNvPr>
            <p:cNvSpPr/>
            <p:nvPr/>
          </p:nvSpPr>
          <p:spPr>
            <a:xfrm>
              <a:off x="8572813" y="5435118"/>
              <a:ext cx="561834" cy="285573"/>
            </a:xfrm>
            <a:prstGeom prst="rightArrow">
              <a:avLst>
                <a:gd name="adj1" fmla="val 50000"/>
                <a:gd name="adj2" fmla="val 6778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右箭头 30">
              <a:extLst>
                <a:ext uri="{FF2B5EF4-FFF2-40B4-BE49-F238E27FC236}">
                  <a16:creationId xmlns:a16="http://schemas.microsoft.com/office/drawing/2014/main" id="{E8BF9A5A-187C-8576-D753-F0A4F44E651E}"/>
                </a:ext>
              </a:extLst>
            </p:cNvPr>
            <p:cNvSpPr/>
            <p:nvPr/>
          </p:nvSpPr>
          <p:spPr>
            <a:xfrm rot="16200000">
              <a:off x="10096496" y="4895750"/>
              <a:ext cx="399592" cy="285573"/>
            </a:xfrm>
            <a:prstGeom prst="rightArrow">
              <a:avLst>
                <a:gd name="adj1" fmla="val 50312"/>
                <a:gd name="adj2" fmla="val 6778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id="{B39CC836-DC02-CDA3-E9EC-142229B67FB9}"/>
                </a:ext>
              </a:extLst>
            </p:cNvPr>
            <p:cNvSpPr/>
            <p:nvPr/>
          </p:nvSpPr>
          <p:spPr>
            <a:xfrm rot="5400000">
              <a:off x="6996991" y="4895750"/>
              <a:ext cx="399592" cy="285573"/>
            </a:xfrm>
            <a:prstGeom prst="rightArrow">
              <a:avLst>
                <a:gd name="adj1" fmla="val 50312"/>
                <a:gd name="adj2" fmla="val 6778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圆角矩形 18">
              <a:extLst>
                <a:ext uri="{FF2B5EF4-FFF2-40B4-BE49-F238E27FC236}">
                  <a16:creationId xmlns:a16="http://schemas.microsoft.com/office/drawing/2014/main" id="{6924F45B-6C2F-E5F7-075D-23A2064A95CC}"/>
                </a:ext>
              </a:extLst>
            </p:cNvPr>
            <p:cNvSpPr/>
            <p:nvPr/>
          </p:nvSpPr>
          <p:spPr bwMode="auto">
            <a:xfrm>
              <a:off x="9757494" y="2128591"/>
              <a:ext cx="909233" cy="316142"/>
            </a:xfrm>
            <a:prstGeom prst="roundRect">
              <a:avLst/>
            </a:prstGeom>
            <a:solidFill>
              <a:srgbClr val="398EED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FSDP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36" name="圆角矩形 18">
              <a:extLst>
                <a:ext uri="{FF2B5EF4-FFF2-40B4-BE49-F238E27FC236}">
                  <a16:creationId xmlns:a16="http://schemas.microsoft.com/office/drawing/2014/main" id="{8A39848C-C78E-6665-F384-8BF35011C196}"/>
                </a:ext>
              </a:extLst>
            </p:cNvPr>
            <p:cNvSpPr/>
            <p:nvPr/>
          </p:nvSpPr>
          <p:spPr bwMode="auto">
            <a:xfrm>
              <a:off x="10770608" y="2128591"/>
              <a:ext cx="664002" cy="316142"/>
            </a:xfrm>
            <a:prstGeom prst="roundRect">
              <a:avLst/>
            </a:prstGeom>
            <a:solidFill>
              <a:srgbClr val="398EED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86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092176-52C0-69C8-6129-0F5705D7FA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HCCL</a:t>
            </a:r>
          </a:p>
          <a:p>
            <a:r>
              <a:rPr lang="zh-CN" altLang="en-US" dirty="0">
                <a:sym typeface="微软雅黑" panose="020B0503020204020204" pitchFamily="34" charset="-122"/>
              </a:rPr>
              <a:t>通信基础概念</a:t>
            </a:r>
            <a:endParaRPr lang="en-US" altLang="zh-CN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196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0FF953-7A65-6FCD-AED9-B8EA971F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0C1B5F-5421-A42C-6A71-2CD6178E7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流（</a:t>
            </a:r>
            <a:r>
              <a:rPr lang="en-US" altLang="zh-CN" dirty="0"/>
              <a:t>Stream</a:t>
            </a:r>
            <a:r>
              <a:rPr lang="zh-CN" altLang="en-US" dirty="0"/>
              <a:t>）属于硬件资源，承载待执行 </a:t>
            </a:r>
            <a:r>
              <a:rPr lang="en-US" altLang="zh-CN" dirty="0"/>
              <a:t>Task</a:t>
            </a:r>
            <a:r>
              <a:rPr lang="zh-CN" altLang="en-US" dirty="0"/>
              <a:t> 任务序列，其中</a:t>
            </a:r>
            <a:r>
              <a:rPr lang="en-US" altLang="zh-CN" dirty="0"/>
              <a:t>Task</a:t>
            </a:r>
            <a:r>
              <a:rPr lang="zh-CN" altLang="en-US" dirty="0"/>
              <a:t> 可以是 </a:t>
            </a:r>
            <a:r>
              <a:rPr lang="en-US" altLang="zh-CN" dirty="0"/>
              <a:t>DMA</a:t>
            </a:r>
            <a:r>
              <a:rPr lang="zh-CN" altLang="en-US" dirty="0"/>
              <a:t> 操作、同步处理 </a:t>
            </a:r>
            <a:r>
              <a:rPr lang="en-US" altLang="zh-CN" dirty="0"/>
              <a:t>or</a:t>
            </a:r>
            <a:r>
              <a:rPr lang="zh-CN" altLang="en-US" dirty="0"/>
              <a:t> 算子执行等。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Stream</a:t>
            </a:r>
            <a:r>
              <a:rPr lang="zh-CN" altLang="en-US" dirty="0"/>
              <a:t> 流上 </a:t>
            </a:r>
            <a:r>
              <a:rPr lang="en-US" altLang="zh-CN" dirty="0"/>
              <a:t>Task</a:t>
            </a:r>
            <a:r>
              <a:rPr lang="zh-CN" altLang="en-US" dirty="0"/>
              <a:t> 序列按顺序执行，流间通过 </a:t>
            </a:r>
            <a:r>
              <a:rPr lang="en-US" altLang="zh-CN" dirty="0"/>
              <a:t>Record/Wait</a:t>
            </a:r>
            <a:r>
              <a:rPr lang="zh-CN" altLang="en-US" dirty="0"/>
              <a:t> 两个匹配 </a:t>
            </a:r>
            <a:r>
              <a:rPr lang="en-US" altLang="zh-CN" dirty="0"/>
              <a:t>Task</a:t>
            </a:r>
            <a:r>
              <a:rPr lang="zh-CN" altLang="en-US" dirty="0"/>
              <a:t> 进行同步，保持多 </a:t>
            </a:r>
            <a:r>
              <a:rPr lang="en-US" altLang="zh-CN" dirty="0"/>
              <a:t>Stream</a:t>
            </a:r>
            <a:r>
              <a:rPr lang="zh-CN" altLang="en-US" dirty="0"/>
              <a:t> 之间的同异步。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B2ED37-EEB0-6560-4994-06709618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4086129"/>
            <a:ext cx="11145721" cy="14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CDFB50F-EB85-5FFC-570E-3FF72340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通信域 </a:t>
            </a:r>
            <a:r>
              <a:rPr lang="en-US" altLang="zh-CN" dirty="0"/>
              <a:t>&amp;</a:t>
            </a:r>
            <a:r>
              <a:rPr lang="zh-CN" altLang="en-US" dirty="0"/>
              <a:t> 子通信域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F4F673-F30F-2668-B7A4-9DC67DF2E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633404" cy="49949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dirty="0"/>
              <a:t>假设有一个 </a:t>
            </a:r>
            <a:r>
              <a:rPr lang="en-US" altLang="zh-CN" dirty="0"/>
              <a:t>4*4</a:t>
            </a:r>
            <a:r>
              <a:rPr lang="zh-CN" altLang="en-US" dirty="0"/>
              <a:t> 通信域，一个方框表示一个节点（</a:t>
            </a:r>
            <a:r>
              <a:rPr lang="en-US" altLang="zh-CN" dirty="0"/>
              <a:t>Server</a:t>
            </a:r>
            <a:r>
              <a:rPr lang="zh-CN" altLang="en-US" dirty="0"/>
              <a:t>），一个节点内有 </a:t>
            </a:r>
            <a:r>
              <a:rPr lang="en-US" altLang="zh-CN" dirty="0"/>
              <a:t>4</a:t>
            </a:r>
            <a:r>
              <a:rPr lang="zh-CN" altLang="en-US" dirty="0"/>
              <a:t> 个 </a:t>
            </a:r>
            <a:r>
              <a:rPr lang="en-US" altLang="zh-CN" dirty="0"/>
              <a:t>Rank</a:t>
            </a:r>
            <a:r>
              <a:rPr lang="zh-CN" altLang="en-US" dirty="0"/>
              <a:t>（</a:t>
            </a:r>
            <a:r>
              <a:rPr lang="en-US" altLang="zh-CN" dirty="0"/>
              <a:t>NPU</a:t>
            </a:r>
            <a:r>
              <a:rPr lang="zh-CN" altLang="en-US" dirty="0"/>
              <a:t>），</a:t>
            </a:r>
            <a:r>
              <a:rPr lang="en-US" altLang="zh-CN" dirty="0"/>
              <a:t>Rank</a:t>
            </a:r>
            <a:r>
              <a:rPr lang="zh-CN" altLang="en-US" dirty="0"/>
              <a:t> 编号从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~15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按照 </a:t>
            </a:r>
            <a:r>
              <a:rPr lang="en-US" altLang="zh-CN" dirty="0"/>
              <a:t>2</a:t>
            </a:r>
            <a:r>
              <a:rPr lang="zh-CN" altLang="en-US" dirty="0"/>
              <a:t> 层 </a:t>
            </a:r>
            <a:r>
              <a:rPr lang="en-US" altLang="zh-CN" dirty="0"/>
              <a:t>All-Reduce</a:t>
            </a:r>
            <a:r>
              <a:rPr lang="zh-CN" altLang="en-US" dirty="0"/>
              <a:t> 算法，节点内和节点间进行分层，</a:t>
            </a:r>
            <a:r>
              <a:rPr lang="en-US" altLang="zh-CN" dirty="0"/>
              <a:t>Server</a:t>
            </a:r>
            <a:r>
              <a:rPr lang="zh-CN" altLang="en-US" dirty="0"/>
              <a:t> 内有一个子通信域，</a:t>
            </a:r>
            <a:r>
              <a:rPr lang="en-US" altLang="zh-CN" dirty="0"/>
              <a:t>Server</a:t>
            </a:r>
            <a:r>
              <a:rPr lang="zh-CN" altLang="en-US" dirty="0"/>
              <a:t> 间有一个子通信域。</a:t>
            </a:r>
          </a:p>
        </p:txBody>
      </p:sp>
      <p:pic>
        <p:nvPicPr>
          <p:cNvPr id="6" name="Picture 4" descr="https://gitee.com/ascend/cann-hccl/raw/master/docs/hccl_customized_dev/figures/zh-cn_image_0000001945692860.png">
            <a:extLst>
              <a:ext uri="{FF2B5EF4-FFF2-40B4-BE49-F238E27FC236}">
                <a16:creationId xmlns:a16="http://schemas.microsoft.com/office/drawing/2014/main" id="{A106A6E9-A573-C098-4E60-DAECC4F4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86" y="1360170"/>
            <a:ext cx="7033783" cy="48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27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、先在 </a:t>
            </a:r>
            <a:r>
              <a:rPr lang="en-US" altLang="zh-CN" dirty="0"/>
              <a:t>Server</a:t>
            </a:r>
            <a:r>
              <a:rPr lang="zh-CN" altLang="en-US" dirty="0"/>
              <a:t> 内执行 </a:t>
            </a:r>
            <a:r>
              <a:rPr lang="en-US" altLang="zh-CN" dirty="0"/>
              <a:t>Reduce</a:t>
            </a:r>
            <a:r>
              <a:rPr lang="zh-CN" altLang="en-US" dirty="0"/>
              <a:t> 操作</a:t>
            </a:r>
          </a:p>
          <a:p>
            <a:endParaRPr lang="zh-CN" altLang="en-US" dirty="0"/>
          </a:p>
        </p:txBody>
      </p:sp>
      <p:pic>
        <p:nvPicPr>
          <p:cNvPr id="6" name="Picture 2" descr="https://gitee.com/ascend/cann-hccl/raw/master/docs/hccl_customized_dev/figures/zh-cn_image_0000001972984981.png">
            <a:extLst>
              <a:ext uri="{FF2B5EF4-FFF2-40B4-BE49-F238E27FC236}">
                <a16:creationId xmlns:a16="http://schemas.microsoft.com/office/drawing/2014/main" id="{3588A6BD-2649-9496-8E53-AD306522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85" y="1945743"/>
            <a:ext cx="6383571" cy="435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Server</a:t>
            </a:r>
            <a:r>
              <a:rPr lang="zh-CN" altLang="en-US" dirty="0"/>
              <a:t> 间执行 </a:t>
            </a:r>
            <a:r>
              <a:rPr lang="en-US" altLang="zh-CN" dirty="0"/>
              <a:t>Ring</a:t>
            </a:r>
            <a:r>
              <a:rPr lang="zh-CN" altLang="en-US" dirty="0"/>
              <a:t> 算法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endParaRPr lang="zh-CN" altLang="en-US" dirty="0"/>
          </a:p>
        </p:txBody>
      </p:sp>
      <p:pic>
        <p:nvPicPr>
          <p:cNvPr id="2" name="Picture 2" descr="https://gitee.com/ascend/cann-hccl/raw/master/docs/hccl_customized_dev/figures/zh-cn_image_0000001946023334.png">
            <a:extLst>
              <a:ext uri="{FF2B5EF4-FFF2-40B4-BE49-F238E27FC236}">
                <a16:creationId xmlns:a16="http://schemas.microsoft.com/office/drawing/2014/main" id="{DE6CEA50-7024-5372-BC7A-5A3DE040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584" y="2056401"/>
            <a:ext cx="6163625" cy="42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479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Server</a:t>
            </a:r>
            <a:r>
              <a:rPr lang="zh-CN" altLang="en-US" dirty="0"/>
              <a:t> 内执行 </a:t>
            </a:r>
            <a:r>
              <a:rPr lang="en-US" altLang="zh-CN" dirty="0" err="1"/>
              <a:t>BroadCast</a:t>
            </a:r>
            <a:endParaRPr lang="en-US" altLang="zh-CN" dirty="0"/>
          </a:p>
        </p:txBody>
      </p:sp>
      <p:pic>
        <p:nvPicPr>
          <p:cNvPr id="2" name="Picture 2" descr="https://gitee.com/ascend/cann-hccl/raw/master/docs/hccl_customized_dev/figures/zh-cn_image_0000001945866574.png">
            <a:extLst>
              <a:ext uri="{FF2B5EF4-FFF2-40B4-BE49-F238E27FC236}">
                <a16:creationId xmlns:a16="http://schemas.microsoft.com/office/drawing/2014/main" id="{DF7DCAED-5BC9-2122-493F-4997BB0B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15" y="1960422"/>
            <a:ext cx="6408932" cy="43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14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三步执行后，</a:t>
            </a:r>
            <a:r>
              <a:rPr lang="en-US" altLang="zh-CN" dirty="0"/>
              <a:t>4*4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执行完成，每个 </a:t>
            </a:r>
            <a:r>
              <a:rPr lang="en-US" altLang="zh-CN" dirty="0"/>
              <a:t>Rank</a:t>
            </a:r>
            <a:r>
              <a:rPr lang="zh-CN" altLang="en-US" dirty="0"/>
              <a:t> 上都获取 </a:t>
            </a:r>
            <a:r>
              <a:rPr lang="en-US" altLang="zh-CN" dirty="0"/>
              <a:t>0~15</a:t>
            </a:r>
            <a:r>
              <a:rPr lang="zh-CN" altLang="en-US" dirty="0"/>
              <a:t> 共 </a:t>
            </a:r>
            <a:r>
              <a:rPr lang="en-US" altLang="zh-CN" dirty="0"/>
              <a:t>16</a:t>
            </a:r>
            <a:r>
              <a:rPr lang="zh-CN" altLang="en-US" dirty="0"/>
              <a:t> 个 </a:t>
            </a:r>
            <a:r>
              <a:rPr lang="en-US" altLang="zh-CN" dirty="0"/>
              <a:t>rank</a:t>
            </a:r>
            <a:r>
              <a:rPr lang="zh-CN" altLang="en-US" dirty="0"/>
              <a:t>所有数据。</a:t>
            </a:r>
          </a:p>
        </p:txBody>
      </p:sp>
      <p:pic>
        <p:nvPicPr>
          <p:cNvPr id="6" name="Picture 2" descr="https://gitee.com/ascend/cann-hccl/raw/master/docs/hccl_customized_dev/figures/zh-cn_image_0000001972984981.png">
            <a:extLst>
              <a:ext uri="{FF2B5EF4-FFF2-40B4-BE49-F238E27FC236}">
                <a16:creationId xmlns:a16="http://schemas.microsoft.com/office/drawing/2014/main" id="{3588A6BD-2649-9496-8E53-AD306522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95" y="2001237"/>
            <a:ext cx="6383571" cy="435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647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第二步执行节点间算法使用一个 </a:t>
            </a:r>
            <a:r>
              <a:rPr lang="en-US" altLang="zh-CN" dirty="0"/>
              <a:t>Ring</a:t>
            </a:r>
            <a:r>
              <a:rPr lang="zh-CN" altLang="en-US" dirty="0"/>
              <a:t> 环</a:t>
            </a:r>
          </a:p>
        </p:txBody>
      </p:sp>
      <p:pic>
        <p:nvPicPr>
          <p:cNvPr id="2" name="Picture 2" descr="https://gitee.com/ascend/cann-hccl/raw/master/docs/hccl_customized_dev/figures/zh-cn_image_0000001946023334.png">
            <a:extLst>
              <a:ext uri="{FF2B5EF4-FFF2-40B4-BE49-F238E27FC236}">
                <a16:creationId xmlns:a16="http://schemas.microsoft.com/office/drawing/2014/main" id="{DE6CEA50-7024-5372-BC7A-5A3DE040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584" y="2056401"/>
            <a:ext cx="6163625" cy="42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25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871688-90DA-E94B-F632-03924FB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优化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89987-FD03-3C83-5865-BFD626D08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87645" cy="4994910"/>
          </a:xfrm>
        </p:spPr>
        <p:txBody>
          <a:bodyPr/>
          <a:lstStyle/>
          <a:p>
            <a:r>
              <a:rPr lang="zh-CN" altLang="en-US" dirty="0"/>
              <a:t>将通信域链路另一个方向也利用起来，组成两个 </a:t>
            </a:r>
            <a:r>
              <a:rPr lang="en-US" altLang="zh-CN" dirty="0"/>
              <a:t>Ring</a:t>
            </a:r>
            <a:r>
              <a:rPr lang="zh-CN" altLang="en-US" dirty="0"/>
              <a:t> 环。待传输数据分 </a:t>
            </a:r>
            <a:r>
              <a:rPr lang="en-US" altLang="zh-CN" dirty="0"/>
              <a:t>1/2</a:t>
            </a:r>
            <a:r>
              <a:rPr lang="zh-CN" altLang="en-US" dirty="0"/>
              <a:t>，分别在两个 </a:t>
            </a:r>
            <a:r>
              <a:rPr lang="en-US" altLang="zh-CN" dirty="0"/>
              <a:t>Ring</a:t>
            </a:r>
            <a:r>
              <a:rPr lang="zh-CN" altLang="en-US" dirty="0"/>
              <a:t> 环上传输；</a:t>
            </a:r>
            <a:endParaRPr lang="en-US" altLang="zh-CN" dirty="0"/>
          </a:p>
        </p:txBody>
      </p:sp>
      <p:pic>
        <p:nvPicPr>
          <p:cNvPr id="6" name="Picture 2" descr="https://gitee.com/ascend/cann-hccl/raw/master/docs/hccl_customized_dev/figures/zh-cn_image_0000001973139761.png">
            <a:extLst>
              <a:ext uri="{FF2B5EF4-FFF2-40B4-BE49-F238E27FC236}">
                <a16:creationId xmlns:a16="http://schemas.microsoft.com/office/drawing/2014/main" id="{F4779AE0-067E-8526-8F8C-AB55F712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577" y="2513769"/>
            <a:ext cx="5547983" cy="378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4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871688-90DA-E94B-F632-03924FB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优化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89987-FD03-3C83-5865-BFD626D08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87645" cy="4994910"/>
          </a:xfrm>
        </p:spPr>
        <p:txBody>
          <a:bodyPr/>
          <a:lstStyle/>
          <a:p>
            <a:r>
              <a:rPr lang="zh-CN" altLang="en-US" dirty="0"/>
              <a:t>此时节点间存在两个子通信域。</a:t>
            </a:r>
            <a:r>
              <a:rPr lang="en-US" altLang="zh-CN" dirty="0"/>
              <a:t>HCCL</a:t>
            </a:r>
            <a:r>
              <a:rPr lang="zh-CN" altLang="en-US" dirty="0"/>
              <a:t> 子通信域内，每个 </a:t>
            </a:r>
            <a:r>
              <a:rPr lang="en-US" altLang="zh-CN" dirty="0"/>
              <a:t>Rank</a:t>
            </a:r>
            <a:r>
              <a:rPr lang="zh-CN" altLang="en-US" dirty="0"/>
              <a:t> 有一个子通信域内编号（</a:t>
            </a:r>
            <a:r>
              <a:rPr lang="en-US" altLang="zh-CN" dirty="0" err="1"/>
              <a:t>subCommRank</a:t>
            </a:r>
            <a:r>
              <a:rPr lang="zh-CN" altLang="en-US" dirty="0"/>
              <a:t>），如 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 四个 </a:t>
            </a:r>
            <a:r>
              <a:rPr lang="en-US" altLang="zh-CN" dirty="0" err="1"/>
              <a:t>userRank</a:t>
            </a:r>
            <a:r>
              <a:rPr lang="zh-CN" altLang="en-US" dirty="0"/>
              <a:t> 对应 </a:t>
            </a:r>
            <a:r>
              <a:rPr lang="en-US" altLang="zh-CN" dirty="0" err="1"/>
              <a:t>subCommRank</a:t>
            </a:r>
            <a:r>
              <a:rPr lang="zh-CN" altLang="en-US" dirty="0"/>
              <a:t> 分别是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。</a:t>
            </a:r>
          </a:p>
        </p:txBody>
      </p:sp>
      <p:pic>
        <p:nvPicPr>
          <p:cNvPr id="6" name="Picture 2" descr="https://gitee.com/ascend/cann-hccl/raw/master/docs/hccl_customized_dev/figures/zh-cn_image_0000001973139761.png">
            <a:extLst>
              <a:ext uri="{FF2B5EF4-FFF2-40B4-BE49-F238E27FC236}">
                <a16:creationId xmlns:a16="http://schemas.microsoft.com/office/drawing/2014/main" id="{F4779AE0-067E-8526-8F8C-AB55F712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017" y="2465269"/>
            <a:ext cx="5700383" cy="38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84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092176-52C0-69C8-6129-0F5705D7FA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 </a:t>
            </a:r>
            <a:r>
              <a:rPr lang="en-US" altLang="zh-CN" dirty="0"/>
              <a:t> HCCL</a:t>
            </a:r>
          </a:p>
          <a:p>
            <a:r>
              <a:rPr lang="zh-CN" altLang="en-US" dirty="0"/>
              <a:t>开发流程</a:t>
            </a:r>
            <a:endParaRPr lang="en-US" altLang="zh-CN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680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CEFCFFA-F67D-DB18-99B4-09DBDE4E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171FCE-3070-5746-2702-9A32F68A98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通信算法主体执行流程可划分为 </a:t>
            </a:r>
            <a:r>
              <a:rPr lang="en-US" altLang="zh-CN" dirty="0"/>
              <a:t>5</a:t>
            </a:r>
            <a:r>
              <a:rPr lang="zh-CN" altLang="en-US" dirty="0"/>
              <a:t> 步：</a:t>
            </a:r>
          </a:p>
          <a:p>
            <a:pPr marL="57989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b="1" dirty="0"/>
              <a:t>实例化：</a:t>
            </a:r>
            <a:r>
              <a:rPr lang="en-US" altLang="zh-CN" sz="1600" dirty="0"/>
              <a:t>HCCL</a:t>
            </a:r>
            <a:r>
              <a:rPr lang="zh-CN" altLang="en-US" sz="1600" dirty="0"/>
              <a:t> 根据通信原语的类型构造出对应实例</a:t>
            </a:r>
          </a:p>
          <a:p>
            <a:pPr marL="57989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b="1" dirty="0"/>
              <a:t>算法选择：</a:t>
            </a:r>
            <a:r>
              <a:rPr lang="en-US" altLang="zh-CN" sz="1600" dirty="0"/>
              <a:t>HCCL</a:t>
            </a:r>
            <a:r>
              <a:rPr lang="zh-CN" altLang="en-US" sz="1600" dirty="0"/>
              <a:t> 调用实例进行通信算法选择，并返回将要执行算法名字和标志资源 </a:t>
            </a:r>
            <a:r>
              <a:rPr lang="en-US" altLang="zh-CN" sz="1600" dirty="0" err="1"/>
              <a:t>newTag</a:t>
            </a:r>
            <a:r>
              <a:rPr lang="zh-CN" altLang="en-US" sz="1600" dirty="0"/>
              <a:t> 字符串</a:t>
            </a:r>
          </a:p>
          <a:p>
            <a:pPr marL="57989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b="1" dirty="0"/>
              <a:t>查询资源：</a:t>
            </a:r>
            <a:r>
              <a:rPr lang="en-US" altLang="zh-CN" sz="1600" dirty="0"/>
              <a:t>HCCL</a:t>
            </a:r>
            <a:r>
              <a:rPr lang="zh-CN" altLang="en-US" sz="1600" dirty="0"/>
              <a:t> 根据标志查询对应资源（调用实例资源计算接口获取需要资源诉求，</a:t>
            </a:r>
            <a:r>
              <a:rPr lang="en-US" altLang="zh-CN" sz="1600" dirty="0"/>
              <a:t>HCCL</a:t>
            </a:r>
            <a:r>
              <a:rPr lang="zh-CN" altLang="en-US" sz="1600" dirty="0"/>
              <a:t> 根据诉求创建资源） </a:t>
            </a:r>
          </a:p>
          <a:p>
            <a:pPr marL="579890" lvl="1" indent="-342900">
              <a:buFont typeface="+mj-lt"/>
              <a:buAutoNum type="arabicPeriod"/>
            </a:pPr>
            <a:r>
              <a:rPr lang="zh-CN" altLang="en-US" sz="1600" b="1" dirty="0"/>
              <a:t>算法编排：</a:t>
            </a:r>
            <a:r>
              <a:rPr lang="en-US" altLang="zh-CN" sz="1600" dirty="0"/>
              <a:t>HCCL</a:t>
            </a:r>
            <a:r>
              <a:rPr lang="zh-CN" altLang="en-US" sz="1600" dirty="0"/>
              <a:t> 传入通信算法执行需要的资源，并执行对应 </a:t>
            </a:r>
            <a:r>
              <a:rPr lang="en-US" altLang="zh-CN" sz="1600" dirty="0"/>
              <a:t>Stream</a:t>
            </a:r>
            <a:r>
              <a:rPr lang="zh-CN" altLang="en-US" sz="1600" dirty="0"/>
              <a:t> 的算法编排</a:t>
            </a:r>
            <a:endParaRPr lang="en-US" altLang="zh-CN" sz="1600" dirty="0"/>
          </a:p>
          <a:p>
            <a:pPr marL="579890" lvl="1" indent="-342900">
              <a:buFont typeface="+mj-lt"/>
              <a:buAutoNum type="arabicPeriod"/>
            </a:pPr>
            <a:r>
              <a:rPr lang="zh-CN" altLang="en-US" sz="1600" b="1" dirty="0"/>
              <a:t>提交</a:t>
            </a:r>
            <a:r>
              <a:rPr lang="en-US" altLang="zh-CN" sz="1600" b="1" dirty="0"/>
              <a:t> Task</a:t>
            </a:r>
            <a:r>
              <a:rPr lang="zh-CN" altLang="en-US" sz="1600" b="1" dirty="0"/>
              <a:t>：</a:t>
            </a:r>
            <a:r>
              <a:rPr lang="zh-CN" altLang="en-US" sz="1600" dirty="0"/>
              <a:t>算法编排执行过程中，通过集合通信平台层 </a:t>
            </a:r>
            <a:r>
              <a:rPr lang="en-US" altLang="zh-CN" sz="1600" dirty="0"/>
              <a:t>API</a:t>
            </a:r>
            <a:r>
              <a:rPr lang="zh-CN" altLang="en-US" sz="1600" dirty="0"/>
              <a:t>，提交要执行 </a:t>
            </a:r>
            <a:r>
              <a:rPr lang="en-US" altLang="zh-CN" sz="1600" dirty="0"/>
              <a:t>Task</a:t>
            </a:r>
            <a:r>
              <a:rPr lang="zh-CN" altLang="en-US" sz="1600" dirty="0"/>
              <a:t> 任务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上述流程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，是执行通信算法必经步骤。添加新算法，对应需要修改代码对应步骤。</a:t>
            </a:r>
          </a:p>
        </p:txBody>
      </p:sp>
    </p:spTree>
    <p:extLst>
      <p:ext uri="{BB962C8B-B14F-4D97-AF65-F5344CB8AC3E}">
        <p14:creationId xmlns:p14="http://schemas.microsoft.com/office/powerpoint/2010/main" val="420602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25B048-C024-9A4C-70ED-7A795C6A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</a:t>
            </a:r>
            <a:endParaRPr lang="zh-CN" altLang="en-US" dirty="0"/>
          </a:p>
        </p:txBody>
      </p:sp>
      <p:pic>
        <p:nvPicPr>
          <p:cNvPr id="6" name="Picture 2" descr="https://gitee.com/ascend/cann-hccl/raw/master/docs/hccl_customized_dev/figures/zh-cn_image_0000001965249289.png">
            <a:extLst>
              <a:ext uri="{FF2B5EF4-FFF2-40B4-BE49-F238E27FC236}">
                <a16:creationId xmlns:a16="http://schemas.microsoft.com/office/drawing/2014/main" id="{20303094-218E-D7E3-F7EC-5E00C354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99" y="1258956"/>
            <a:ext cx="8838364" cy="504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67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DCBA39-4143-60DA-A5C6-540DE38A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8F7D6F-DDBA-ADAA-81B1-DD0C65DBC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算法库向上对接通信框架，向下调用集合通信平台层</a:t>
            </a:r>
            <a:r>
              <a:rPr lang="en-US" altLang="zh-CN" dirty="0"/>
              <a:t>API</a:t>
            </a:r>
            <a:r>
              <a:rPr lang="zh-CN" altLang="en-US" dirty="0"/>
              <a:t>。算法库通过 </a:t>
            </a:r>
            <a:r>
              <a:rPr lang="en-US" altLang="zh-CN" dirty="0"/>
              <a:t>Operator</a:t>
            </a:r>
            <a:r>
              <a:rPr lang="zh-CN" altLang="en-US" dirty="0"/>
              <a:t> 对象来对接框架，</a:t>
            </a:r>
            <a:r>
              <a:rPr lang="en-US" altLang="zh-CN" dirty="0"/>
              <a:t>Operator</a:t>
            </a:r>
            <a:r>
              <a:rPr lang="zh-CN" altLang="en-US" dirty="0"/>
              <a:t>对象对框架主要提供三个 </a:t>
            </a:r>
            <a:r>
              <a:rPr lang="en-US" altLang="zh-CN" dirty="0"/>
              <a:t>API</a:t>
            </a:r>
            <a:r>
              <a:rPr lang="zh-CN" altLang="en-US" dirty="0"/>
              <a:t>：算法选择 、资源计算、算法编排。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B11D26-283D-D23A-9326-2756AAAB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68" y="2663813"/>
            <a:ext cx="4498867" cy="35192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23688D-4957-A890-63B2-6B87EBA8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51" y="2582603"/>
            <a:ext cx="5198269" cy="3600485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7AE9F20-763D-60CA-7933-507ED7C072DE}"/>
              </a:ext>
            </a:extLst>
          </p:cNvPr>
          <p:cNvCxnSpPr>
            <a:cxnSpLocks/>
          </p:cNvCxnSpPr>
          <p:nvPr/>
        </p:nvCxnSpPr>
        <p:spPr>
          <a:xfrm flipV="1">
            <a:off x="4846320" y="2936240"/>
            <a:ext cx="1117600" cy="81064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85FB56F-4203-3AD9-5FF9-1DEA83AF024A}"/>
              </a:ext>
            </a:extLst>
          </p:cNvPr>
          <p:cNvCxnSpPr>
            <a:cxnSpLocks/>
          </p:cNvCxnSpPr>
          <p:nvPr/>
        </p:nvCxnSpPr>
        <p:spPr>
          <a:xfrm>
            <a:off x="4826000" y="5042523"/>
            <a:ext cx="1121251" cy="69787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3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DCBA39-4143-60DA-A5C6-540DE38A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8F7D6F-DDBA-ADAA-81B1-DD0C65DBC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算法库提供 统一 </a:t>
            </a:r>
            <a:r>
              <a:rPr lang="en-US" altLang="zh-CN" dirty="0"/>
              <a:t>Executor</a:t>
            </a:r>
            <a:r>
              <a:rPr lang="zh-CN" altLang="en-US" dirty="0"/>
              <a:t> 注册器，内置算法 </a:t>
            </a:r>
            <a:r>
              <a:rPr lang="en-US" altLang="zh-CN" dirty="0"/>
              <a:t>or</a:t>
            </a:r>
            <a:r>
              <a:rPr lang="zh-CN" altLang="en-US" dirty="0"/>
              <a:t> 自定义算法都通过 </a:t>
            </a:r>
            <a:r>
              <a:rPr lang="en-US" altLang="zh-CN" dirty="0"/>
              <a:t>Executor</a:t>
            </a:r>
            <a:r>
              <a:rPr lang="zh-CN" altLang="en-US" dirty="0"/>
              <a:t> 向算法库进行注册。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AE72DE8-2353-03DC-92E8-E5CDABE8ED66}"/>
              </a:ext>
            </a:extLst>
          </p:cNvPr>
          <p:cNvGrpSpPr/>
          <p:nvPr/>
        </p:nvGrpSpPr>
        <p:grpSpPr>
          <a:xfrm>
            <a:off x="2783680" y="2261685"/>
            <a:ext cx="6435324" cy="4205088"/>
            <a:chOff x="2783680" y="2261685"/>
            <a:chExt cx="6435324" cy="420508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E860963-7D7E-A82D-37BB-95008CEF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3680" y="2261685"/>
              <a:ext cx="3485039" cy="4205088"/>
            </a:xfrm>
            <a:prstGeom prst="rect">
              <a:avLst/>
            </a:prstGeom>
          </p:spPr>
        </p:pic>
        <p:sp>
          <p:nvSpPr>
            <p:cNvPr id="6" name="内容占位符 4">
              <a:extLst>
                <a:ext uri="{FF2B5EF4-FFF2-40B4-BE49-F238E27FC236}">
                  <a16:creationId xmlns:a16="http://schemas.microsoft.com/office/drawing/2014/main" id="{C387242B-C92D-958E-7BC6-FAA5A5A5C101}"/>
                </a:ext>
              </a:extLst>
            </p:cNvPr>
            <p:cNvSpPr txBox="1">
              <a:spLocks/>
            </p:cNvSpPr>
            <p:nvPr/>
          </p:nvSpPr>
          <p:spPr>
            <a:xfrm>
              <a:off x="6983804" y="2380522"/>
              <a:ext cx="2235200" cy="477520"/>
            </a:xfrm>
            <a:prstGeom prst="rect">
              <a:avLst/>
            </a:prstGeom>
            <a:noFill/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zh-CN" altLang="en-US" sz="1400" dirty="0"/>
                <a:t>动态库加载阶段</a:t>
              </a:r>
            </a:p>
          </p:txBody>
        </p:sp>
        <p:sp>
          <p:nvSpPr>
            <p:cNvPr id="7" name="内容占位符 4">
              <a:extLst>
                <a:ext uri="{FF2B5EF4-FFF2-40B4-BE49-F238E27FC236}">
                  <a16:creationId xmlns:a16="http://schemas.microsoft.com/office/drawing/2014/main" id="{671F7185-DFF1-6A34-14B7-6A7FF6493751}"/>
                </a:ext>
              </a:extLst>
            </p:cNvPr>
            <p:cNvSpPr txBox="1">
              <a:spLocks/>
            </p:cNvSpPr>
            <p:nvPr/>
          </p:nvSpPr>
          <p:spPr>
            <a:xfrm>
              <a:off x="6983804" y="4660866"/>
              <a:ext cx="2235200" cy="477520"/>
            </a:xfrm>
            <a:prstGeom prst="rect">
              <a:avLst/>
            </a:prstGeom>
            <a:noFill/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zh-CN" altLang="en-US" sz="1400" dirty="0"/>
                <a:t>算法执行阶段</a:t>
              </a:r>
            </a:p>
          </p:txBody>
        </p:sp>
        <p:sp>
          <p:nvSpPr>
            <p:cNvPr id="8" name="右大括号 7">
              <a:extLst>
                <a:ext uri="{FF2B5EF4-FFF2-40B4-BE49-F238E27FC236}">
                  <a16:creationId xmlns:a16="http://schemas.microsoft.com/office/drawing/2014/main" id="{15BE48A8-2A9C-64E7-30A6-A373E6D3CF05}"/>
                </a:ext>
              </a:extLst>
            </p:cNvPr>
            <p:cNvSpPr/>
            <p:nvPr/>
          </p:nvSpPr>
          <p:spPr>
            <a:xfrm>
              <a:off x="6627381" y="2261685"/>
              <a:ext cx="162560" cy="715195"/>
            </a:xfrm>
            <a:prstGeom prst="rightBrace">
              <a:avLst/>
            </a:prstGeom>
            <a:ln w="2857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右大括号 8">
              <a:extLst>
                <a:ext uri="{FF2B5EF4-FFF2-40B4-BE49-F238E27FC236}">
                  <a16:creationId xmlns:a16="http://schemas.microsoft.com/office/drawing/2014/main" id="{D24F35A6-5FE3-0BFB-BD52-547D7370FC1A}"/>
                </a:ext>
              </a:extLst>
            </p:cNvPr>
            <p:cNvSpPr/>
            <p:nvPr/>
          </p:nvSpPr>
          <p:spPr>
            <a:xfrm>
              <a:off x="6627381" y="3332480"/>
              <a:ext cx="162560" cy="3134293"/>
            </a:xfrm>
            <a:prstGeom prst="rightBrace">
              <a:avLst/>
            </a:prstGeom>
            <a:ln w="2857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99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FA241D-FD56-D4C1-1A13-998F9E9D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通信算法开发流程代码</a:t>
            </a:r>
            <a:r>
              <a:rPr lang="en-US" altLang="zh-CN" dirty="0">
                <a:sym typeface="微软雅黑" panose="020B0503020204020204" pitchFamily="34" charset="-122"/>
              </a:rPr>
              <a:t> review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A6227A1-B8AD-6894-9257-B4FD1CE3B0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注册宏代码</a:t>
            </a:r>
            <a:endParaRPr lang="en-US" altLang="zh-CN" b="1" dirty="0"/>
          </a:p>
          <a:p>
            <a:pPr lvl="1"/>
            <a:r>
              <a:rPr lang="zh-CN" altLang="en-US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/domain/</a:t>
            </a:r>
            <a:r>
              <a:rPr lang="en-US" altLang="zh-CN" dirty="0" err="1"/>
              <a:t>collective_communication</a:t>
            </a:r>
            <a:r>
              <a:rPr lang="en-US" altLang="zh-CN" dirty="0"/>
              <a:t>/algorithm/</a:t>
            </a:r>
            <a:r>
              <a:rPr lang="en-US" altLang="zh-CN" dirty="0" err="1"/>
              <a:t>impl</a:t>
            </a:r>
            <a:r>
              <a:rPr lang="en-US" altLang="zh-CN" dirty="0"/>
              <a:t>/</a:t>
            </a:r>
            <a:r>
              <a:rPr lang="en-US" altLang="zh-CN" dirty="0" err="1"/>
              <a:t>coll_executor</a:t>
            </a:r>
            <a:r>
              <a:rPr lang="en-US" altLang="zh-CN" dirty="0"/>
              <a:t>/registry/</a:t>
            </a:r>
            <a:r>
              <a:rPr lang="en-US" altLang="zh-CN" dirty="0" err="1"/>
              <a:t>coll_alg_exec_registry.h</a:t>
            </a:r>
            <a:endParaRPr lang="en-US" altLang="zh-CN" dirty="0"/>
          </a:p>
          <a:p>
            <a:r>
              <a:rPr lang="zh-CN" altLang="en-US" b="1" dirty="0"/>
              <a:t>使用示例</a:t>
            </a:r>
            <a:endParaRPr lang="en-US" altLang="zh-CN" b="1" dirty="0"/>
          </a:p>
          <a:p>
            <a:pPr lvl="1"/>
            <a:r>
              <a:rPr lang="en-US" altLang="zh-CN" dirty="0"/>
              <a:t>REGISTER_EXEC("</a:t>
            </a:r>
            <a:r>
              <a:rPr lang="en-US" altLang="zh-CN" dirty="0" err="1"/>
              <a:t>AllGatherComm</a:t>
            </a:r>
            <a:r>
              <a:rPr lang="en-US" altLang="zh-CN" dirty="0"/>
              <a:t>", </a:t>
            </a:r>
            <a:r>
              <a:rPr lang="en-US" altLang="zh-CN" dirty="0" err="1"/>
              <a:t>AllGatherComm</a:t>
            </a:r>
            <a:r>
              <a:rPr lang="en-US" altLang="zh-CN" dirty="0"/>
              <a:t>, </a:t>
            </a:r>
            <a:r>
              <a:rPr lang="en-US" altLang="zh-CN" dirty="0" err="1"/>
              <a:t>CollAllGatherCommExecutor</a:t>
            </a:r>
            <a:r>
              <a:rPr lang="en-US" altLang="zh-CN" dirty="0"/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81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AFE5274-124D-1693-AB15-2A861D2A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4368542" y="4718374"/>
            <a:ext cx="6491012" cy="8246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C6DF9-5511-70C8-641B-B7CA50E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C29D0F-DD61-2CFB-F238-DB62365CD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华为 </a:t>
            </a:r>
            <a:r>
              <a:rPr lang="en-US" altLang="zh-CN"/>
              <a:t>HCCL</a:t>
            </a:r>
            <a:r>
              <a:rPr lang="zh-CN" altLang="en-US" dirty="0"/>
              <a:t> 终于开源了，国内唯一的开源集合通信库，到底有什么东西？</a:t>
            </a:r>
          </a:p>
        </p:txBody>
      </p:sp>
    </p:spTree>
    <p:extLst>
      <p:ext uri="{BB962C8B-B14F-4D97-AF65-F5344CB8AC3E}">
        <p14:creationId xmlns:p14="http://schemas.microsoft.com/office/powerpoint/2010/main" val="115589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HCCL</a:t>
            </a:r>
          </a:p>
          <a:p>
            <a:r>
              <a:rPr kumimoji="1" lang="zh-CN" altLang="en-US" dirty="0"/>
              <a:t>基本介绍</a:t>
            </a:r>
            <a:endParaRPr kumimoji="1" lang="en-US" altLang="zh-CN" sz="5400" dirty="0"/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基本介绍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4E9ED8-756E-EF4E-BD90-24C440EC1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00765" cy="4994910"/>
          </a:xfrm>
        </p:spPr>
        <p:txBody>
          <a:bodyPr anchor="ctr"/>
          <a:lstStyle/>
          <a:p>
            <a:r>
              <a:rPr lang="zh-CN" altLang="en-US" dirty="0"/>
              <a:t>华为集合通信库（</a:t>
            </a:r>
            <a:r>
              <a:rPr lang="en-US" altLang="zh-CN" dirty="0"/>
              <a:t>Huawei Collective Communication Library</a:t>
            </a:r>
            <a:r>
              <a:rPr lang="zh-CN" altLang="en-US" dirty="0"/>
              <a:t>，</a:t>
            </a:r>
            <a:r>
              <a:rPr lang="en-US" altLang="zh-CN" dirty="0"/>
              <a:t>HCCL</a:t>
            </a:r>
            <a:r>
              <a:rPr lang="zh-CN" altLang="en-US" dirty="0"/>
              <a:t>）基于昇腾</a:t>
            </a:r>
            <a:r>
              <a:rPr lang="en-US" altLang="zh-CN" dirty="0"/>
              <a:t>AI</a:t>
            </a:r>
            <a:r>
              <a:rPr lang="zh-CN" altLang="en-US" dirty="0"/>
              <a:t>处理器高性能集合通信库；</a:t>
            </a:r>
            <a:endParaRPr lang="en-US" altLang="zh-CN" dirty="0"/>
          </a:p>
          <a:p>
            <a:r>
              <a:rPr lang="en-US" altLang="zh-CN" dirty="0"/>
              <a:t>HCCL</a:t>
            </a:r>
            <a:r>
              <a:rPr lang="zh-CN" altLang="en-US" dirty="0"/>
              <a:t> 分为通信框架、通信算法与通信平台三个模块；</a:t>
            </a:r>
            <a:endParaRPr lang="en-US" altLang="zh-CN" dirty="0"/>
          </a:p>
          <a:p>
            <a:r>
              <a:rPr lang="zh-CN" altLang="en-US" dirty="0"/>
              <a:t>开源源码仓中包含其中紫色底纹所示的“通信框架”与“通信算法”两个模块源码。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8AE288-B42E-A3E8-5245-74611309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908" y="1360170"/>
            <a:ext cx="6299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3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D4BF39-05AE-54BA-2EB3-13430E70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华为昇腾</a:t>
            </a:r>
            <a:r>
              <a:rPr lang="en-US" altLang="zh-CN" dirty="0"/>
              <a:t>AI</a:t>
            </a:r>
            <a:r>
              <a:rPr lang="zh-CN" altLang="en-US" dirty="0"/>
              <a:t>处理器介绍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09763-B7F2-B7B7-A7F8-41498EBE7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80"/>
          <a:stretch/>
        </p:blipFill>
        <p:spPr>
          <a:xfrm>
            <a:off x="8960230" y="3435350"/>
            <a:ext cx="2721451" cy="256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98F130-8C07-C267-2211-DDFEE365C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68"/>
          <a:stretch/>
        </p:blipFill>
        <p:spPr>
          <a:xfrm>
            <a:off x="732188" y="3429000"/>
            <a:ext cx="2542700" cy="2578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F81681-651D-CC57-5E77-2F741F2C7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68"/>
          <a:stretch/>
        </p:blipFill>
        <p:spPr>
          <a:xfrm>
            <a:off x="3415285" y="3429000"/>
            <a:ext cx="2542699" cy="2578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D423EE-4D65-2A27-928D-09BB467DF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80"/>
          <a:stretch/>
        </p:blipFill>
        <p:spPr>
          <a:xfrm>
            <a:off x="6098381" y="3435350"/>
            <a:ext cx="2721451" cy="2565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D694F0-7982-5919-00B5-3FA93887F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35" y="1417082"/>
            <a:ext cx="10833871" cy="17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C857EE-7861-8AA3-8AF1-674E019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基本介绍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897815-3910-119C-8971-6C3287A2B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928045" cy="4994910"/>
          </a:xfrm>
        </p:spPr>
        <p:txBody>
          <a:bodyPr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适配层：</a:t>
            </a:r>
            <a:endParaRPr lang="en-US" altLang="zh-CN" b="1" dirty="0"/>
          </a:p>
          <a:p>
            <a:pPr marL="522740" lvl="1" indent="-285750">
              <a:spcAft>
                <a:spcPts val="600"/>
              </a:spcAft>
            </a:pPr>
            <a:r>
              <a:rPr lang="zh-CN" altLang="en-US" dirty="0"/>
              <a:t>图引擎与单算子适配，进行通信切分寻优等操作。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集合通信平台层：</a:t>
            </a:r>
            <a:endParaRPr lang="en-US" altLang="zh-CN" b="1" dirty="0"/>
          </a:p>
          <a:p>
            <a:pPr marL="522740" lvl="1" indent="-285750"/>
            <a:r>
              <a:rPr lang="zh-CN" altLang="en-US" dirty="0"/>
              <a:t>提供 </a:t>
            </a:r>
            <a:r>
              <a:rPr lang="en-US" altLang="zh-CN" dirty="0"/>
              <a:t>NPU</a:t>
            </a:r>
            <a:r>
              <a:rPr lang="zh-CN" altLang="en-US" dirty="0"/>
              <a:t> 之上与集合通信关联的资源管理，并提供集合通信维测等能力。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BCF7D8-22F8-34A7-D7A4-5930BE0B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908" y="1360170"/>
            <a:ext cx="6299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C857EE-7861-8AA3-8AF1-674E019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基本介绍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897815-3910-119C-8971-6C3287A2B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928045" cy="49949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集合通信业务层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22740" lvl="1" indent="-285750">
              <a:spcAft>
                <a:spcPts val="600"/>
              </a:spcAft>
            </a:pPr>
            <a:r>
              <a:rPr lang="zh-CN" altLang="en-US" b="1" dirty="0"/>
              <a:t>通信框架：</a:t>
            </a:r>
            <a:r>
              <a:rPr lang="zh-CN" altLang="en-US" dirty="0"/>
              <a:t>通信域 </a:t>
            </a:r>
            <a:r>
              <a:rPr lang="en-US" altLang="zh-CN" dirty="0"/>
              <a:t>Rank</a:t>
            </a:r>
            <a:r>
              <a:rPr lang="zh-CN" altLang="en-US" dirty="0"/>
              <a:t> 管理，通信算子的业务串联，协同通信算法模块完成算法选择，协同通信平台模块完成资源申请并实现集合通信任务的下发。</a:t>
            </a:r>
            <a:endParaRPr lang="en-US" altLang="zh-CN" dirty="0"/>
          </a:p>
          <a:p>
            <a:pPr marL="522740" lvl="1" indent="-285750">
              <a:spcAft>
                <a:spcPts val="600"/>
              </a:spcAft>
            </a:pPr>
            <a:r>
              <a:rPr lang="zh-CN" altLang="en-US" b="1" dirty="0"/>
              <a:t>通信算法：</a:t>
            </a:r>
            <a:r>
              <a:rPr lang="zh-CN" altLang="en-US" dirty="0"/>
              <a:t>作为集合通信算法的承载模块，提供特性集合通信操作的资源计算，并根据通信域信息完成通信任务编排。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9F06F1-848A-B4ED-A285-CFE4054D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908" y="1360170"/>
            <a:ext cx="6299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0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30666</TotalTime>
  <Words>897</Words>
  <Application>Microsoft Macintosh PowerPoint</Application>
  <PresentationFormat>自定义</PresentationFormat>
  <Paragraphs>92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PowerPoint 演示文稿</vt:lpstr>
      <vt:lpstr>HCCL 基本介绍</vt:lpstr>
      <vt:lpstr>华为昇腾AI处理器介绍</vt:lpstr>
      <vt:lpstr>HCCL 基本介绍</vt:lpstr>
      <vt:lpstr>HCCL 基本介绍</vt:lpstr>
      <vt:lpstr>HCCL在 AI 框架中位置</vt:lpstr>
      <vt:lpstr>PowerPoint 演示文稿</vt:lpstr>
      <vt:lpstr>Stream</vt:lpstr>
      <vt:lpstr>通信域 &amp; 子通信域</vt:lpstr>
      <vt:lpstr>2 层 Ring All Reduce 算法</vt:lpstr>
      <vt:lpstr>2 层 Ring All Reduce 算法</vt:lpstr>
      <vt:lpstr>2 层 Ring All Reduce 算法</vt:lpstr>
      <vt:lpstr>2 层 Ring All Reduce 算法</vt:lpstr>
      <vt:lpstr>2 层 Ring All Reduce 算法</vt:lpstr>
      <vt:lpstr>优化 Ring All Reduce 算法</vt:lpstr>
      <vt:lpstr>优化 Ring All Reduce 算法</vt:lpstr>
      <vt:lpstr>PowerPoint 演示文稿</vt:lpstr>
      <vt:lpstr>HCCL 通信算法开发流程</vt:lpstr>
      <vt:lpstr>HCCL 通信算法开发流程</vt:lpstr>
      <vt:lpstr>HCCL 通信算法开发流程</vt:lpstr>
      <vt:lpstr>HCCL 通信算法开发流程</vt:lpstr>
      <vt:lpstr>HCCL 通信算法开发流程代码 review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10209</cp:revision>
  <cp:lastPrinted>2023-09-08T09:14:01Z</cp:lastPrinted>
  <dcterms:created xsi:type="dcterms:W3CDTF">2020-08-28T08:44:19Z</dcterms:created>
  <dcterms:modified xsi:type="dcterms:W3CDTF">2024-08-08T00:25:05Z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